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310" r:id="rId6"/>
    <p:sldId id="260" r:id="rId7"/>
    <p:sldId id="261" r:id="rId8"/>
    <p:sldId id="262" r:id="rId9"/>
    <p:sldId id="263" r:id="rId10"/>
    <p:sldId id="264" r:id="rId11"/>
    <p:sldId id="265" r:id="rId12"/>
    <p:sldId id="311"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6" d="100"/>
          <a:sy n="56" d="100"/>
        </p:scale>
        <p:origin x="-598" y="-8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3C5C609-1E86-4E5A-9E13-DB020A13A87A}" type="datetimeFigureOut">
              <a:rPr lang="en-US" smtClean="0"/>
              <a:pPr/>
              <a:t>12/11/2016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E47CDBB9-6FD4-4892-8D64-77B0DD93C052}"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C5C609-1E86-4E5A-9E13-DB020A13A87A}" type="datetimeFigureOut">
              <a:rPr lang="en-US" smtClean="0"/>
              <a:pPr/>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7CDBB9-6FD4-4892-8D64-77B0DD93C0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C5C609-1E86-4E5A-9E13-DB020A13A87A}" type="datetimeFigureOut">
              <a:rPr lang="en-US" smtClean="0"/>
              <a:pPr/>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7CDBB9-6FD4-4892-8D64-77B0DD93C0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3C5C609-1E86-4E5A-9E13-DB020A13A87A}" type="datetimeFigureOut">
              <a:rPr lang="en-US" smtClean="0"/>
              <a:pPr/>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7CDBB9-6FD4-4892-8D64-77B0DD93C052}"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3C5C609-1E86-4E5A-9E13-DB020A13A87A}" type="datetimeFigureOut">
              <a:rPr lang="en-US" smtClean="0"/>
              <a:pPr/>
              <a:t>12/11/2016</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E47CDBB9-6FD4-4892-8D64-77B0DD93C05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3C5C609-1E86-4E5A-9E13-DB020A13A87A}" type="datetimeFigureOut">
              <a:rPr lang="en-US" smtClean="0"/>
              <a:pPr/>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7CDBB9-6FD4-4892-8D64-77B0DD93C052}"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3C5C609-1E86-4E5A-9E13-DB020A13A87A}" type="datetimeFigureOut">
              <a:rPr lang="en-US" smtClean="0"/>
              <a:pPr/>
              <a:t>12/11/2016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7CDBB9-6FD4-4892-8D64-77B0DD93C052}"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3C5C609-1E86-4E5A-9E13-DB020A13A87A}" type="datetimeFigureOut">
              <a:rPr lang="en-US" smtClean="0"/>
              <a:pPr/>
              <a:t>12/11/2016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7CDBB9-6FD4-4892-8D64-77B0DD93C0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5C609-1E86-4E5A-9E13-DB020A13A87A}" type="datetimeFigureOut">
              <a:rPr lang="en-US" smtClean="0"/>
              <a:pPr/>
              <a:t>12/11/2016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7CDBB9-6FD4-4892-8D64-77B0DD93C0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3C5C609-1E86-4E5A-9E13-DB020A13A87A}" type="datetimeFigureOut">
              <a:rPr lang="en-US" smtClean="0"/>
              <a:pPr/>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7CDBB9-6FD4-4892-8D64-77B0DD93C052}"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3C5C609-1E86-4E5A-9E13-DB020A13A87A}" type="datetimeFigureOut">
              <a:rPr lang="en-US" smtClean="0"/>
              <a:pPr/>
              <a:t>12/11/2016</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E47CDBB9-6FD4-4892-8D64-77B0DD93C052}"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3C5C609-1E86-4E5A-9E13-DB020A13A87A}" type="datetimeFigureOut">
              <a:rPr lang="en-US" smtClean="0"/>
              <a:pPr/>
              <a:t>12/11/2016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47CDBB9-6FD4-4892-8D64-77B0DD93C0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file:///D:\THONG%20TU%2022\LOP%203%20-%20MON%20TIN%20HOC.xls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5400" b="1" smtClean="0">
                <a:solidFill>
                  <a:srgbClr val="FF0000"/>
                </a:solidFill>
              </a:rPr>
              <a:t>Môn: Tin học</a:t>
            </a:r>
            <a:endParaRPr lang="en-US" sz="5400" b="1">
              <a:solidFill>
                <a:srgbClr val="FF0000"/>
              </a:solidFill>
            </a:endParaRPr>
          </a:p>
        </p:txBody>
      </p:sp>
      <p:sp>
        <p:nvSpPr>
          <p:cNvPr id="2" name="Title 1"/>
          <p:cNvSpPr>
            <a:spLocks noGrp="1"/>
          </p:cNvSpPr>
          <p:nvPr>
            <p:ph type="ctrTitle"/>
          </p:nvPr>
        </p:nvSpPr>
        <p:spPr>
          <a:xfrm>
            <a:off x="304800" y="1505930"/>
            <a:ext cx="8686800" cy="1470025"/>
          </a:xfrm>
        </p:spPr>
        <p:txBody>
          <a:bodyPr>
            <a:noAutofit/>
          </a:bodyPr>
          <a:lstStyle/>
          <a:p>
            <a:r>
              <a:rPr sz="4400" b="1" smtClean="0"/>
              <a:t>ĐÁNH GIÁ HỌC SINH TIỂU HỌC</a:t>
            </a:r>
            <a:endParaRPr lang="en-US" sz="4400" b="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3833" y="304800"/>
            <a:ext cx="9157833" cy="59888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118369" y="228600"/>
            <a:ext cx="8720831"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smtClean="0">
                <a:solidFill>
                  <a:srgbClr val="FF0000"/>
                </a:solidFill>
                <a:hlinkClick r:id="rId2" action="ppaction://hlinkfile"/>
              </a:rPr>
              <a:t>BẢNG THAM CHIẾU</a:t>
            </a:r>
            <a:endParaRPr lang="en-US" sz="5400" b="1">
              <a:solidFill>
                <a:srgbClr val="FF0000"/>
              </a:solidFill>
              <a:hlinkClick r:id="rId2" action="ppaction://hlinkfile"/>
            </a:endParaRPr>
          </a:p>
        </p:txBody>
      </p:sp>
      <p:sp>
        <p:nvSpPr>
          <p:cNvPr id="3" name="Content Placeholder 2"/>
          <p:cNvSpPr>
            <a:spLocks noGrp="1"/>
          </p:cNvSpPr>
          <p:nvPr>
            <p:ph sz="quarter" idx="1"/>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630362"/>
          </a:xfrm>
        </p:spPr>
        <p:txBody>
          <a:bodyPr>
            <a:normAutofit/>
          </a:bodyPr>
          <a:lstStyle/>
          <a:p>
            <a:pPr algn="ctr"/>
            <a:r>
              <a:rPr lang="vi-VN" b="1" smtClean="0">
                <a:solidFill>
                  <a:srgbClr val="FF0000"/>
                </a:solidFill>
              </a:rPr>
              <a:t>Một số kĩ thuật đánh giá thường xuyên</a:t>
            </a:r>
            <a:r>
              <a:rPr lang="en-US" b="1" smtClean="0">
                <a:solidFill>
                  <a:srgbClr val="FF0000"/>
                </a:solidFill>
              </a:rPr>
              <a:t> </a:t>
            </a:r>
            <a:r>
              <a:rPr lang="vi-VN" b="1" smtClean="0">
                <a:solidFill>
                  <a:srgbClr val="FF0000"/>
                </a:solidFill>
              </a:rPr>
              <a:t>môn Tin họ</a:t>
            </a:r>
            <a:r>
              <a:rPr lang="en-US" b="1" smtClean="0">
                <a:solidFill>
                  <a:srgbClr val="FF0000"/>
                </a:solidFill>
              </a:rPr>
              <a:t>c</a:t>
            </a:r>
            <a:endParaRPr lang="en-US" b="1">
              <a:solidFill>
                <a:srgbClr val="FF0000"/>
              </a:solidFill>
            </a:endParaRPr>
          </a:p>
        </p:txBody>
      </p:sp>
      <p:sp>
        <p:nvSpPr>
          <p:cNvPr id="3" name="Content Placeholder 2"/>
          <p:cNvSpPr>
            <a:spLocks noGrp="1"/>
          </p:cNvSpPr>
          <p:nvPr>
            <p:ph sz="quarter" idx="1"/>
          </p:nvPr>
        </p:nvSpPr>
        <p:spPr>
          <a:xfrm>
            <a:off x="457200" y="1981200"/>
            <a:ext cx="8229600" cy="4038600"/>
          </a:xfrm>
        </p:spPr>
        <p:txBody>
          <a:bodyPr>
            <a:normAutofit/>
          </a:bodyPr>
          <a:lstStyle/>
          <a:p>
            <a:pPr>
              <a:lnSpc>
                <a:spcPct val="150000"/>
              </a:lnSpc>
              <a:buNone/>
            </a:pPr>
            <a:r>
              <a:rPr lang="vi-VN" sz="3600" smtClean="0"/>
              <a:t>1. Các kĩ thuật đánh giá mức độ nhận thức </a:t>
            </a:r>
            <a:endParaRPr lang="en-US" sz="3600" smtClean="0"/>
          </a:p>
          <a:p>
            <a:pPr>
              <a:lnSpc>
                <a:spcPct val="150000"/>
              </a:lnSpc>
              <a:buNone/>
            </a:pPr>
            <a:r>
              <a:rPr lang="vi-VN" sz="3600" smtClean="0"/>
              <a:t>2. Các kĩ thuật đánh giá năng lực vận dụng</a:t>
            </a:r>
            <a:endParaRPr lang="en-US" sz="3600" smtClean="0"/>
          </a:p>
          <a:p>
            <a:pPr>
              <a:lnSpc>
                <a:spcPct val="150000"/>
              </a:lnSpc>
              <a:buNone/>
            </a:pPr>
            <a:r>
              <a:rPr lang="vi-VN" sz="3600" smtClean="0"/>
              <a:t>3. Các kĩ thuật tự đánh giá và phản hồi </a:t>
            </a:r>
            <a:br>
              <a:rPr lang="vi-VN" sz="3600" smtClean="0"/>
            </a:br>
            <a:endParaRPr lang="en-US" sz="36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vi-VN" b="1" smtClean="0">
                <a:solidFill>
                  <a:srgbClr val="FF0000"/>
                </a:solidFill>
              </a:rPr>
              <a:t>1. Các kĩ thuật đánh giá mức độ nhận thức</a:t>
            </a:r>
            <a:endParaRPr lang="en-US" b="1">
              <a:solidFill>
                <a:srgbClr val="FF0000"/>
              </a:solidFill>
            </a:endParaRPr>
          </a:p>
        </p:txBody>
      </p:sp>
      <p:sp>
        <p:nvSpPr>
          <p:cNvPr id="3" name="Content Placeholder 2"/>
          <p:cNvSpPr>
            <a:spLocks noGrp="1"/>
          </p:cNvSpPr>
          <p:nvPr>
            <p:ph sz="quarter" idx="1"/>
          </p:nvPr>
        </p:nvSpPr>
        <p:spPr>
          <a:xfrm>
            <a:off x="533400" y="1447800"/>
            <a:ext cx="8153400" cy="4953000"/>
          </a:xfrm>
        </p:spPr>
        <p:txBody>
          <a:bodyPr>
            <a:noAutofit/>
          </a:bodyPr>
          <a:lstStyle/>
          <a:p>
            <a:pPr algn="just">
              <a:spcBef>
                <a:spcPts val="0"/>
              </a:spcBef>
              <a:buFont typeface="Wingdings" pitchFamily="2" charset="2"/>
              <a:buChar char="v"/>
            </a:pPr>
            <a:r>
              <a:rPr lang="en-US" sz="2800" smtClean="0">
                <a:latin typeface="Times New Roman" pitchFamily="18" charset="0"/>
                <a:cs typeface="Times New Roman" pitchFamily="18" charset="0"/>
              </a:rPr>
              <a:t>Kiểm tra kiến thức nền</a:t>
            </a:r>
          </a:p>
          <a:p>
            <a:pPr algn="just">
              <a:spcBef>
                <a:spcPts val="0"/>
              </a:spcBef>
              <a:buFont typeface="Wingdings" pitchFamily="2" charset="2"/>
              <a:buChar char="v"/>
            </a:pPr>
            <a:r>
              <a:rPr lang="vi-VN" sz="2800" smtClean="0">
                <a:latin typeface="Times New Roman" pitchFamily="18" charset="0"/>
                <a:cs typeface="Times New Roman" pitchFamily="18" charset="0"/>
              </a:rPr>
              <a:t>Đánh giá khả năng ghi nhớ</a:t>
            </a:r>
            <a:endParaRPr lang="en-US" sz="2800" smtClean="0">
              <a:latin typeface="Times New Roman" pitchFamily="18" charset="0"/>
              <a:cs typeface="Times New Roman" pitchFamily="18" charset="0"/>
            </a:endParaRPr>
          </a:p>
          <a:p>
            <a:pPr algn="just">
              <a:spcBef>
                <a:spcPts val="0"/>
              </a:spcBef>
              <a:buFont typeface="Wingdings" pitchFamily="2" charset="2"/>
              <a:buChar char="v"/>
            </a:pPr>
            <a:r>
              <a:rPr lang="vi-VN" sz="2800" smtClean="0">
                <a:latin typeface="Times New Roman" pitchFamily="18" charset="0"/>
                <a:cs typeface="Times New Roman" pitchFamily="18" charset="0"/>
              </a:rPr>
              <a:t>Đánh giá khả năng nhận biết</a:t>
            </a:r>
            <a:endParaRPr lang="en-US" sz="2800" smtClean="0">
              <a:latin typeface="Times New Roman" pitchFamily="18" charset="0"/>
              <a:cs typeface="Times New Roman" pitchFamily="18" charset="0"/>
            </a:endParaRPr>
          </a:p>
          <a:p>
            <a:pPr algn="just">
              <a:spcBef>
                <a:spcPts val="0"/>
              </a:spcBef>
              <a:buFont typeface="Wingdings" pitchFamily="2" charset="2"/>
              <a:buChar char="v"/>
            </a:pPr>
            <a:r>
              <a:rPr lang="en-US" sz="2800" smtClean="0">
                <a:latin typeface="Times New Roman" pitchFamily="18" charset="0"/>
                <a:cs typeface="Times New Roman" pitchFamily="18" charset="0"/>
              </a:rPr>
              <a:t>C</a:t>
            </a:r>
            <a:r>
              <a:rPr lang="vi-VN" sz="2800" smtClean="0">
                <a:latin typeface="Times New Roman" pitchFamily="18" charset="0"/>
                <a:cs typeface="Times New Roman" pitchFamily="18" charset="0"/>
              </a:rPr>
              <a:t>ác dấu hiệu đặc trưng</a:t>
            </a:r>
            <a:endParaRPr lang="en-US" sz="2800" smtClean="0">
              <a:latin typeface="Times New Roman" pitchFamily="18" charset="0"/>
              <a:cs typeface="Times New Roman" pitchFamily="18" charset="0"/>
            </a:endParaRPr>
          </a:p>
          <a:p>
            <a:pPr algn="just">
              <a:spcBef>
                <a:spcPts val="0"/>
              </a:spcBef>
              <a:buFont typeface="Wingdings" pitchFamily="2" charset="2"/>
              <a:buChar char="v"/>
            </a:pPr>
            <a:r>
              <a:rPr lang="vi-VN" sz="2800" smtClean="0">
                <a:latin typeface="Times New Roman" pitchFamily="18" charset="0"/>
                <a:cs typeface="Times New Roman" pitchFamily="18" charset="0"/>
              </a:rPr>
              <a:t>Đánh giá hai mặt trái ngược nhau</a:t>
            </a:r>
            <a:endParaRPr lang="en-US" sz="2800" smtClean="0">
              <a:latin typeface="Times New Roman" pitchFamily="18" charset="0"/>
              <a:cs typeface="Times New Roman" pitchFamily="18" charset="0"/>
            </a:endParaRPr>
          </a:p>
          <a:p>
            <a:pPr algn="just">
              <a:spcBef>
                <a:spcPts val="0"/>
              </a:spcBef>
              <a:buFont typeface="Wingdings" pitchFamily="2" charset="2"/>
              <a:buChar char="v"/>
            </a:pPr>
            <a:r>
              <a:rPr lang="vi-VN" sz="2800" smtClean="0">
                <a:latin typeface="Times New Roman" pitchFamily="18" charset="0"/>
                <a:cs typeface="Times New Roman" pitchFamily="18" charset="0"/>
              </a:rPr>
              <a:t>Thăm dò suy nghĩ và thái độ</a:t>
            </a:r>
            <a:endParaRPr lang="en-US" sz="2800" smtClean="0">
              <a:latin typeface="Times New Roman" pitchFamily="18" charset="0"/>
              <a:cs typeface="Times New Roman" pitchFamily="18" charset="0"/>
            </a:endParaRPr>
          </a:p>
          <a:p>
            <a:pPr algn="just">
              <a:spcBef>
                <a:spcPts val="0"/>
              </a:spcBef>
              <a:buFont typeface="Wingdings" pitchFamily="2" charset="2"/>
              <a:buChar char="v"/>
            </a:pPr>
            <a:r>
              <a:rPr lang="vi-VN" sz="2800" smtClean="0">
                <a:latin typeface="Times New Roman" pitchFamily="18" charset="0"/>
                <a:cs typeface="Times New Roman" pitchFamily="18" charset="0"/>
              </a:rPr>
              <a:t>Trả lời theo mẫu What/How/Why</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(cái gì, như thế nào, tại sao)</a:t>
            </a:r>
            <a:endParaRPr lang="en-US" sz="2800" smtClean="0">
              <a:latin typeface="Times New Roman" pitchFamily="18" charset="0"/>
              <a:cs typeface="Times New Roman" pitchFamily="18" charset="0"/>
            </a:endParaRPr>
          </a:p>
          <a:p>
            <a:pPr algn="just">
              <a:spcBef>
                <a:spcPts val="0"/>
              </a:spcBef>
              <a:buFont typeface="Wingdings" pitchFamily="2" charset="2"/>
              <a:buChar char="v"/>
            </a:pPr>
            <a:r>
              <a:rPr lang="en-US" sz="2800" smtClean="0">
                <a:latin typeface="Times New Roman" pitchFamily="18" charset="0"/>
                <a:cs typeface="Times New Roman" pitchFamily="18" charset="0"/>
              </a:rPr>
              <a:t>Tóm tắt thành một câu</a:t>
            </a:r>
          </a:p>
          <a:p>
            <a:pPr algn="just">
              <a:spcBef>
                <a:spcPts val="0"/>
              </a:spcBef>
              <a:buFont typeface="Wingdings" pitchFamily="2" charset="2"/>
              <a:buChar char="v"/>
            </a:pPr>
            <a:r>
              <a:rPr lang="vi-VN" sz="2800" smtClean="0">
                <a:latin typeface="Times New Roman" pitchFamily="18" charset="0"/>
                <a:cs typeface="Times New Roman" pitchFamily="18" charset="0"/>
              </a:rPr>
              <a:t>Xây dựng bản đồ khái niệm</a:t>
            </a:r>
            <a:endParaRPr lang="en-US" sz="2800" smtClean="0">
              <a:latin typeface="Times New Roman" pitchFamily="18" charset="0"/>
              <a:cs typeface="Times New Roman" pitchFamily="18" charset="0"/>
            </a:endParaRPr>
          </a:p>
          <a:p>
            <a:pPr algn="just">
              <a:spcBef>
                <a:spcPts val="0"/>
              </a:spcBef>
              <a:buFont typeface="Wingdings" pitchFamily="2" charset="2"/>
              <a:buChar char="v"/>
            </a:pPr>
            <a:r>
              <a:rPr lang="en-US" sz="2800" smtClean="0">
                <a:latin typeface="Times New Roman" pitchFamily="18" charset="0"/>
                <a:cs typeface="Times New Roman" pitchFamily="18" charset="0"/>
              </a:rPr>
              <a:t>Làm bài tập “1 phút”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81000" y="304800"/>
            <a:ext cx="8534400" cy="594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66427" y="381000"/>
            <a:ext cx="8648973"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91302" y="152400"/>
            <a:ext cx="8547898"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28600" y="381000"/>
            <a:ext cx="8686799"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23417" y="381000"/>
            <a:ext cx="8691983"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smtClean="0"/>
              <a:t>NỘI DUNG</a:t>
            </a:r>
            <a:endParaRPr lang="en-US" b="1"/>
          </a:p>
        </p:txBody>
      </p:sp>
      <p:pic>
        <p:nvPicPr>
          <p:cNvPr id="1026" name="Picture 2"/>
          <p:cNvPicPr>
            <a:picLocks noChangeAspect="1" noChangeArrowheads="1"/>
          </p:cNvPicPr>
          <p:nvPr/>
        </p:nvPicPr>
        <p:blipFill>
          <a:blip r:embed="rId2"/>
          <a:srcRect/>
          <a:stretch>
            <a:fillRect/>
          </a:stretch>
        </p:blipFill>
        <p:spPr bwMode="auto">
          <a:xfrm>
            <a:off x="304800" y="1447800"/>
            <a:ext cx="8458200" cy="42223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44794" y="381000"/>
            <a:ext cx="8518206" cy="594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304800" y="381000"/>
            <a:ext cx="8549884"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304800" y="533400"/>
            <a:ext cx="8610600"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381000" y="533400"/>
            <a:ext cx="8458200"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12702" y="381000"/>
            <a:ext cx="8726497"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216336" y="381000"/>
            <a:ext cx="8775264" cy="57911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160188" y="304800"/>
            <a:ext cx="8679012"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297736" y="533400"/>
            <a:ext cx="8465264"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457200" y="381000"/>
            <a:ext cx="8458200"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1143000"/>
          </a:xfrm>
        </p:spPr>
        <p:txBody>
          <a:bodyPr/>
          <a:lstStyle/>
          <a:p>
            <a:pPr algn="ctr"/>
            <a:r>
              <a:rPr lang="en-US" b="1" smtClean="0"/>
              <a:t>Ví dụ:</a:t>
            </a:r>
            <a:endParaRPr lang="en-US" b="1"/>
          </a:p>
        </p:txBody>
      </p:sp>
      <p:sp>
        <p:nvSpPr>
          <p:cNvPr id="3" name="Content Placeholder 2"/>
          <p:cNvSpPr>
            <a:spLocks noGrp="1"/>
          </p:cNvSpPr>
          <p:nvPr>
            <p:ph sz="quarter" idx="1"/>
          </p:nvPr>
        </p:nvSpPr>
        <p:spPr>
          <a:xfrm>
            <a:off x="381000" y="1447800"/>
            <a:ext cx="8305800" cy="4191000"/>
          </a:xfrm>
        </p:spPr>
        <p:txBody>
          <a:bodyPr>
            <a:normAutofit/>
          </a:bodyPr>
          <a:lstStyle/>
          <a:p>
            <a:pPr algn="just">
              <a:buNone/>
            </a:pPr>
            <a:r>
              <a:rPr lang="en-US" sz="2800" smtClean="0">
                <a:latin typeface="Times New Roman" pitchFamily="18" charset="0"/>
                <a:cs typeface="Times New Roman" pitchFamily="18" charset="0"/>
              </a:rPr>
              <a:t>1. </a:t>
            </a:r>
            <a:r>
              <a:rPr lang="vi-VN" sz="2800" smtClean="0">
                <a:latin typeface="Times New Roman" pitchFamily="18" charset="0"/>
                <a:cs typeface="Times New Roman" pitchFamily="18" charset="0"/>
              </a:rPr>
              <a:t>Tại sao khi sử dụng công cụ trong phần mềm Paint để vẽ</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hình; hoặc khi sử dụng các nút lệnh trong phần mềm</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soạn thảo văn bản, ta cần nhớ câu “</a:t>
            </a:r>
            <a:r>
              <a:rPr lang="vi-VN" sz="2800" i="1" smtClean="0">
                <a:latin typeface="Times New Roman" pitchFamily="18" charset="0"/>
                <a:cs typeface="Times New Roman" pitchFamily="18" charset="0"/>
              </a:rPr>
              <a:t>Chọn rồi mới làm”?</a:t>
            </a:r>
            <a:endParaRPr lang="en-US" sz="2800" i="1" smtClean="0">
              <a:latin typeface="Times New Roman" pitchFamily="18" charset="0"/>
              <a:cs typeface="Times New Roman" pitchFamily="18" charset="0"/>
            </a:endParaRPr>
          </a:p>
          <a:p>
            <a:pPr algn="just">
              <a:buNone/>
            </a:pPr>
            <a:r>
              <a:rPr lang="en-US" sz="2800" i="1" smtClean="0">
                <a:latin typeface="Times New Roman" pitchFamily="18" charset="0"/>
                <a:cs typeface="Times New Roman" pitchFamily="18" charset="0"/>
              </a:rPr>
              <a:t>2. </a:t>
            </a:r>
            <a:r>
              <a:rPr lang="vi-VN" sz="2800" smtClean="0">
                <a:latin typeface="Times New Roman" pitchFamily="18" charset="0"/>
                <a:cs typeface="Times New Roman" pitchFamily="18" charset="0"/>
              </a:rPr>
              <a:t>Với mỗi câu hỏi dưới đây, hãy chỉ dùng một câu ngắn</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gọn để trả lời:</a:t>
            </a:r>
            <a:endParaRPr lang="en-US" sz="2800" smtClean="0">
              <a:latin typeface="Times New Roman" pitchFamily="18" charset="0"/>
              <a:cs typeface="Times New Roman" pitchFamily="18" charset="0"/>
            </a:endParaRPr>
          </a:p>
          <a:p>
            <a:pPr algn="just">
              <a:buFontTx/>
              <a:buChar char="-"/>
            </a:pPr>
            <a:r>
              <a:rPr lang="vi-VN" sz="2800" smtClean="0">
                <a:latin typeface="Times New Roman" pitchFamily="18" charset="0"/>
                <a:cs typeface="Times New Roman" pitchFamily="18" charset="0"/>
              </a:rPr>
              <a:t>Hãy nêu một lợi ích của máy tính?</a:t>
            </a:r>
            <a:endParaRPr lang="en-US" sz="2800" smtClean="0">
              <a:latin typeface="Times New Roman" pitchFamily="18" charset="0"/>
              <a:cs typeface="Times New Roman" pitchFamily="18" charset="0"/>
            </a:endParaRPr>
          </a:p>
          <a:p>
            <a:pPr algn="just">
              <a:buFontTx/>
              <a:buChar char="-"/>
            </a:pPr>
            <a:r>
              <a:rPr lang="vi-VN" sz="2800" smtClean="0">
                <a:latin typeface="Times New Roman" pitchFamily="18" charset="0"/>
                <a:cs typeface="Times New Roman" pitchFamily="18" charset="0"/>
              </a:rPr>
              <a:t>Hãy nêu một ví dụ người máy có thể làm việc ở nơi</a:t>
            </a:r>
            <a:br>
              <a:rPr lang="vi-VN" sz="2800" smtClean="0">
                <a:latin typeface="Times New Roman" pitchFamily="18" charset="0"/>
                <a:cs typeface="Times New Roman" pitchFamily="18" charset="0"/>
              </a:rPr>
            </a:br>
            <a:r>
              <a:rPr lang="vi-VN" sz="2800" smtClean="0">
                <a:latin typeface="Times New Roman" pitchFamily="18" charset="0"/>
                <a:cs typeface="Times New Roman" pitchFamily="18" charset="0"/>
              </a:rPr>
              <a:t>nguy hiểm?</a:t>
            </a:r>
            <a:endParaRPr lang="en-US" sz="28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304800" y="255638"/>
            <a:ext cx="8686799" cy="63338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177594" y="381000"/>
            <a:ext cx="8661606"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381001" y="533400"/>
            <a:ext cx="8381999"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228600" y="304800"/>
            <a:ext cx="8610600"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260662" y="304800"/>
            <a:ext cx="8654738" cy="594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smtClean="0">
                <a:solidFill>
                  <a:srgbClr val="FF0000"/>
                </a:solidFill>
              </a:rPr>
              <a:t>2. </a:t>
            </a:r>
            <a:r>
              <a:rPr lang="vi-VN" b="1" smtClean="0">
                <a:solidFill>
                  <a:srgbClr val="FF0000"/>
                </a:solidFill>
              </a:rPr>
              <a:t>Các kĩ thuật đánh giá năng lực vận dụng</a:t>
            </a:r>
            <a:endParaRPr lang="en-US" b="1">
              <a:solidFill>
                <a:srgbClr val="FF0000"/>
              </a:solidFill>
            </a:endParaRPr>
          </a:p>
        </p:txBody>
      </p:sp>
      <p:sp>
        <p:nvSpPr>
          <p:cNvPr id="3" name="Content Placeholder 2"/>
          <p:cNvSpPr>
            <a:spLocks noGrp="1"/>
          </p:cNvSpPr>
          <p:nvPr>
            <p:ph sz="quarter" idx="1"/>
          </p:nvPr>
        </p:nvSpPr>
        <p:spPr/>
        <p:txBody>
          <a:bodyPr>
            <a:normAutofit/>
          </a:bodyPr>
          <a:lstStyle/>
          <a:p>
            <a:r>
              <a:rPr lang="vi-VN" sz="3600" smtClean="0">
                <a:latin typeface="Times New Roman" pitchFamily="18" charset="0"/>
                <a:cs typeface="Times New Roman" pitchFamily="18" charset="0"/>
              </a:rPr>
              <a:t>Nhận diện vấn đề</a:t>
            </a:r>
            <a:endParaRPr lang="en-US" sz="3600" smtClean="0">
              <a:latin typeface="Times New Roman" pitchFamily="18" charset="0"/>
              <a:cs typeface="Times New Roman" pitchFamily="18" charset="0"/>
            </a:endParaRPr>
          </a:p>
          <a:p>
            <a:r>
              <a:rPr lang="en-US" sz="3600" smtClean="0">
                <a:latin typeface="Times New Roman" pitchFamily="18" charset="0"/>
                <a:cs typeface="Times New Roman" pitchFamily="18" charset="0"/>
              </a:rPr>
              <a:t>Lựa chọn giải pháp</a:t>
            </a:r>
          </a:p>
          <a:p>
            <a:r>
              <a:rPr lang="vi-VN" sz="3600" smtClean="0">
                <a:latin typeface="Times New Roman" pitchFamily="18" charset="0"/>
                <a:cs typeface="Times New Roman" pitchFamily="18" charset="0"/>
              </a:rPr>
              <a:t>Xác định qui trình</a:t>
            </a:r>
            <a:endParaRPr lang="en-US" sz="3600" smtClean="0">
              <a:latin typeface="Times New Roman" pitchFamily="18" charset="0"/>
              <a:cs typeface="Times New Roman" pitchFamily="18" charset="0"/>
            </a:endParaRPr>
          </a:p>
          <a:p>
            <a:r>
              <a:rPr lang="en-US" sz="3600" smtClean="0">
                <a:latin typeface="Times New Roman" pitchFamily="18" charset="0"/>
                <a:cs typeface="Times New Roman" pitchFamily="18" charset="0"/>
              </a:rPr>
              <a:t>Vận dụng vào thực tiễn</a:t>
            </a:r>
          </a:p>
          <a:p>
            <a:r>
              <a:rPr lang="vi-VN" sz="3600" smtClean="0">
                <a:latin typeface="Times New Roman" pitchFamily="18" charset="0"/>
                <a:cs typeface="Times New Roman" pitchFamily="18" charset="0"/>
              </a:rPr>
              <a:t>Viết lại có định hướng</a:t>
            </a:r>
            <a:br>
              <a:rPr lang="vi-VN" sz="3600" smtClean="0">
                <a:latin typeface="Times New Roman" pitchFamily="18" charset="0"/>
                <a:cs typeface="Times New Roman" pitchFamily="18" charset="0"/>
              </a:rPr>
            </a:br>
            <a:r>
              <a:rPr lang="vi-VN" sz="3600" smtClean="0">
                <a:latin typeface="Times New Roman" pitchFamily="18" charset="0"/>
                <a:cs typeface="Times New Roman" pitchFamily="18" charset="0"/>
              </a:rPr>
              <a:t/>
            </a:r>
            <a:br>
              <a:rPr lang="vi-VN" sz="3600" smtClean="0">
                <a:latin typeface="Times New Roman" pitchFamily="18" charset="0"/>
                <a:cs typeface="Times New Roman" pitchFamily="18" charset="0"/>
              </a:rPr>
            </a:br>
            <a:endParaRPr lang="en-US" sz="36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304800" y="381000"/>
            <a:ext cx="8511940"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43000"/>
          </a:xfrm>
        </p:spPr>
        <p:txBody>
          <a:bodyPr/>
          <a:lstStyle/>
          <a:p>
            <a:r>
              <a:rPr lang="en-US" smtClean="0"/>
              <a:t>Ví dụ</a:t>
            </a:r>
            <a:endParaRPr lang="en-US"/>
          </a:p>
        </p:txBody>
      </p:sp>
      <p:pic>
        <p:nvPicPr>
          <p:cNvPr id="20482" name="Picture 2"/>
          <p:cNvPicPr>
            <a:picLocks noChangeAspect="1" noChangeArrowheads="1"/>
          </p:cNvPicPr>
          <p:nvPr/>
        </p:nvPicPr>
        <p:blipFill>
          <a:blip r:embed="rId2"/>
          <a:srcRect/>
          <a:stretch>
            <a:fillRect/>
          </a:stretch>
        </p:blipFill>
        <p:spPr bwMode="auto">
          <a:xfrm>
            <a:off x="762000" y="1371601"/>
            <a:ext cx="8001000"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208492" y="381000"/>
            <a:ext cx="8630708"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157932" y="533400"/>
            <a:ext cx="8986068"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246434" y="304800"/>
            <a:ext cx="8592765" cy="5714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pPr algn="ctr"/>
            <a:r>
              <a:rPr lang="vi-VN" b="1" smtClean="0">
                <a:solidFill>
                  <a:srgbClr val="FF0000"/>
                </a:solidFill>
              </a:rPr>
              <a:t>TT22: những điểm sửa đổi, bổ sung TT30</a:t>
            </a:r>
            <a:r>
              <a:rPr lang="en-US" b="1" smtClean="0">
                <a:solidFill>
                  <a:srgbClr val="FF0000"/>
                </a:solidFill>
              </a:rPr>
              <a:t> </a:t>
            </a:r>
            <a:r>
              <a:rPr lang="vi-VN" b="1" smtClean="0">
                <a:solidFill>
                  <a:srgbClr val="FF0000"/>
                </a:solidFill>
              </a:rPr>
              <a:t>liên quan đến môn Tin học</a:t>
            </a:r>
            <a:endParaRPr lang="en-US" b="1">
              <a:solidFill>
                <a:srgbClr val="FF0000"/>
              </a:solidFill>
            </a:endParaRPr>
          </a:p>
        </p:txBody>
      </p:sp>
      <p:sp>
        <p:nvSpPr>
          <p:cNvPr id="3" name="Content Placeholder 2"/>
          <p:cNvSpPr>
            <a:spLocks noGrp="1"/>
          </p:cNvSpPr>
          <p:nvPr>
            <p:ph sz="quarter" idx="1"/>
          </p:nvPr>
        </p:nvSpPr>
        <p:spPr>
          <a:xfrm>
            <a:off x="228600" y="1447800"/>
            <a:ext cx="8610600" cy="5105400"/>
          </a:xfrm>
        </p:spPr>
        <p:txBody>
          <a:bodyPr>
            <a:noAutofit/>
          </a:bodyPr>
          <a:lstStyle/>
          <a:p>
            <a:pPr algn="just"/>
            <a:r>
              <a:rPr lang="vi-VN" sz="3200" smtClean="0"/>
              <a:t>Không quy định hàng tháng GV ghi vào Sổ theo dõi chất</a:t>
            </a:r>
            <a:r>
              <a:rPr lang="en-US" sz="3200" smtClean="0"/>
              <a:t> </a:t>
            </a:r>
            <a:r>
              <a:rPr lang="vi-VN" sz="3200" smtClean="0"/>
              <a:t>lượng giáo dục (cũng như các môn học và HĐGD khác</a:t>
            </a:r>
            <a:r>
              <a:rPr lang="en-US" sz="3200" smtClean="0"/>
              <a:t>)</a:t>
            </a:r>
          </a:p>
          <a:p>
            <a:pPr algn="just"/>
            <a:r>
              <a:rPr lang="vi-VN" sz="3200" smtClean="0"/>
              <a:t>Vào giữa kì 1, cuối kì 1, giữa kì 2 và cuối kì 2, thông qua</a:t>
            </a:r>
            <a:r>
              <a:rPr lang="en-US" sz="3200" smtClean="0"/>
              <a:t> </a:t>
            </a:r>
            <a:r>
              <a:rPr lang="vi-VN" sz="3200" smtClean="0"/>
              <a:t>đánh giá thường xuyên và chuẩn KTKN, GV xếp loại kết</a:t>
            </a:r>
            <a:r>
              <a:rPr lang="en-US" sz="3200" smtClean="0"/>
              <a:t> </a:t>
            </a:r>
            <a:r>
              <a:rPr lang="vi-VN" sz="3200" smtClean="0"/>
              <a:t>quả học tập của HS vào ba mức (HTT, HT, CHT</a:t>
            </a:r>
            <a:r>
              <a:rPr lang="en-US" sz="3200" smtClean="0"/>
              <a:t>)</a:t>
            </a:r>
          </a:p>
          <a:p>
            <a:pPr algn="just"/>
            <a:r>
              <a:rPr lang="vi-VN" sz="3200" smtClean="0"/>
              <a:t>Vào cuối kì 1 và cuối năm học, có đề bài KTĐK môn Tin</a:t>
            </a:r>
            <a:r>
              <a:rPr lang="en-US" sz="3200" smtClean="0"/>
              <a:t> </a:t>
            </a:r>
            <a:r>
              <a:rPr lang="vi-VN" sz="3200" smtClean="0"/>
              <a:t>học theo 4 mức (thay cho 3 mức trong TT30 trước đây)</a:t>
            </a:r>
            <a:endParaRPr lang="en-US" sz="32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223837" y="304800"/>
            <a:ext cx="8767763"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381000" y="381000"/>
            <a:ext cx="8361395" cy="594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Ví dụ</a:t>
            </a:r>
            <a:endParaRPr lang="en-US"/>
          </a:p>
        </p:txBody>
      </p:sp>
      <p:pic>
        <p:nvPicPr>
          <p:cNvPr id="4" name="Picture 3"/>
          <p:cNvPicPr/>
          <p:nvPr/>
        </p:nvPicPr>
        <p:blipFill>
          <a:blip r:embed="rId2"/>
          <a:srcRect/>
          <a:stretch>
            <a:fillRect/>
          </a:stretch>
        </p:blipFill>
        <p:spPr bwMode="auto">
          <a:xfrm>
            <a:off x="0" y="1752600"/>
            <a:ext cx="4953000" cy="4267200"/>
          </a:xfrm>
          <a:prstGeom prst="rect">
            <a:avLst/>
          </a:prstGeom>
          <a:noFill/>
          <a:ln w="9525">
            <a:noFill/>
            <a:miter lim="800000"/>
            <a:headEnd/>
            <a:tailEnd/>
          </a:ln>
          <a:effectLst/>
        </p:spPr>
      </p:pic>
      <p:sp>
        <p:nvSpPr>
          <p:cNvPr id="5" name="Rectangle 4"/>
          <p:cNvSpPr/>
          <p:nvPr/>
        </p:nvSpPr>
        <p:spPr>
          <a:xfrm>
            <a:off x="4876800" y="838200"/>
            <a:ext cx="3886200" cy="3539430"/>
          </a:xfrm>
          <a:prstGeom prst="rect">
            <a:avLst/>
          </a:prstGeom>
        </p:spPr>
        <p:txBody>
          <a:bodyPr wrap="square">
            <a:spAutoFit/>
          </a:bodyPr>
          <a:lstStyle/>
          <a:p>
            <a:pPr algn="just">
              <a:buFont typeface="Wingdings" pitchFamily="2" charset="2"/>
              <a:buChar char="Ø"/>
            </a:pPr>
            <a:r>
              <a:rPr lang="vi-VN" sz="2800" smtClean="0"/>
              <a:t>Bức tranh ở hình bên vẽ bằng</a:t>
            </a:r>
            <a:r>
              <a:rPr lang="en-US" sz="2800" smtClean="0"/>
              <a:t> </a:t>
            </a:r>
            <a:r>
              <a:rPr lang="vi-VN" sz="2800" smtClean="0"/>
              <a:t>những công cụ nào trong Paint?</a:t>
            </a:r>
            <a:r>
              <a:rPr lang="en-US" sz="2800" smtClean="0"/>
              <a:t> </a:t>
            </a:r>
          </a:p>
          <a:p>
            <a:pPr algn="just">
              <a:buFont typeface="Wingdings" pitchFamily="2" charset="2"/>
              <a:buChar char="Ø"/>
            </a:pPr>
            <a:r>
              <a:rPr lang="vi-VN" sz="2800" smtClean="0"/>
              <a:t>Ta có thể vẽ thêm vào bức tranh</a:t>
            </a:r>
            <a:r>
              <a:rPr lang="en-US" sz="2800" smtClean="0"/>
              <a:t> </a:t>
            </a:r>
            <a:r>
              <a:rPr lang="vi-VN" sz="2800" smtClean="0"/>
              <a:t>đã có để tạo thành bức tranh</a:t>
            </a:r>
            <a:r>
              <a:rPr lang="en-US" sz="2800" smtClean="0"/>
              <a:t> </a:t>
            </a:r>
            <a:r>
              <a:rPr lang="vi-VN" sz="2800" smtClean="0"/>
              <a:t>mới. Hãy nêu ý tưởng về bức</a:t>
            </a:r>
            <a:r>
              <a:rPr lang="en-US" sz="2800" smtClean="0"/>
              <a:t> </a:t>
            </a:r>
            <a:r>
              <a:rPr lang="vi-VN" sz="2800" smtClean="0"/>
              <a:t>tranh mới và cách tạo ra nó</a:t>
            </a:r>
            <a:r>
              <a:rPr lang="en-US" sz="2800" smtClean="0"/>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304800" y="381000"/>
            <a:ext cx="8321186"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311267" y="838200"/>
            <a:ext cx="8527933"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smtClean="0">
                <a:solidFill>
                  <a:srgbClr val="FF0000"/>
                </a:solidFill>
              </a:rPr>
              <a:t>3. </a:t>
            </a:r>
            <a:r>
              <a:rPr lang="vi-VN" b="1" smtClean="0">
                <a:solidFill>
                  <a:srgbClr val="FF0000"/>
                </a:solidFill>
              </a:rPr>
              <a:t>Các kĩ thuật tự đánh giá và phản hồi</a:t>
            </a:r>
            <a:endParaRPr lang="en-US" b="1">
              <a:solidFill>
                <a:srgbClr val="FF0000"/>
              </a:solidFill>
            </a:endParaRPr>
          </a:p>
        </p:txBody>
      </p:sp>
      <p:sp>
        <p:nvSpPr>
          <p:cNvPr id="3" name="Content Placeholder 2"/>
          <p:cNvSpPr>
            <a:spLocks noGrp="1"/>
          </p:cNvSpPr>
          <p:nvPr>
            <p:ph sz="quarter" idx="1"/>
          </p:nvPr>
        </p:nvSpPr>
        <p:spPr>
          <a:xfrm>
            <a:off x="457200" y="1447800"/>
            <a:ext cx="8229600" cy="4572000"/>
          </a:xfrm>
        </p:spPr>
        <p:txBody>
          <a:bodyPr>
            <a:normAutofit/>
          </a:bodyPr>
          <a:lstStyle/>
          <a:p>
            <a:r>
              <a:rPr lang="vi-VN" sz="3600" smtClean="0">
                <a:latin typeface="Times New Roman" pitchFamily="18" charset="0"/>
                <a:cs typeface="Times New Roman" pitchFamily="18" charset="0"/>
              </a:rPr>
              <a:t>Liệt kê mục tiêu của chủ đề được học</a:t>
            </a:r>
            <a:endParaRPr lang="en-US" sz="3600" smtClean="0">
              <a:latin typeface="Times New Roman" pitchFamily="18" charset="0"/>
              <a:cs typeface="Times New Roman" pitchFamily="18" charset="0"/>
            </a:endParaRPr>
          </a:p>
          <a:p>
            <a:r>
              <a:rPr lang="vi-VN" sz="3600" smtClean="0">
                <a:latin typeface="Times New Roman" pitchFamily="18" charset="0"/>
                <a:cs typeface="Times New Roman" pitchFamily="18" charset="0"/>
              </a:rPr>
              <a:t>Khám phá chủ đề học tập (Nhớ lại, tóm tắt,</a:t>
            </a:r>
            <a:r>
              <a:rPr lang="en-US" sz="3600" smtClean="0">
                <a:latin typeface="Times New Roman" pitchFamily="18" charset="0"/>
                <a:cs typeface="Times New Roman" pitchFamily="18" charset="0"/>
              </a:rPr>
              <a:t> </a:t>
            </a:r>
            <a:r>
              <a:rPr lang="vi-VN" sz="3600" smtClean="0">
                <a:latin typeface="Times New Roman" pitchFamily="18" charset="0"/>
                <a:cs typeface="Times New Roman" pitchFamily="18" charset="0"/>
              </a:rPr>
              <a:t>đặt câu hỏi, bình luận, kết nối)</a:t>
            </a:r>
            <a:endParaRPr lang="en-US" sz="3600" smtClean="0">
              <a:latin typeface="Times New Roman" pitchFamily="18" charset="0"/>
              <a:cs typeface="Times New Roman" pitchFamily="18" charset="0"/>
            </a:endParaRPr>
          </a:p>
          <a:p>
            <a:r>
              <a:rPr lang="en-US" sz="3600" smtClean="0">
                <a:latin typeface="Times New Roman" pitchFamily="18" charset="0"/>
                <a:cs typeface="Times New Roman" pitchFamily="18" charset="0"/>
              </a:rPr>
              <a:t>Đánh giá làm việc nhóm</a:t>
            </a:r>
            <a:br>
              <a:rPr lang="en-US" sz="3600" smtClean="0">
                <a:latin typeface="Times New Roman" pitchFamily="18" charset="0"/>
                <a:cs typeface="Times New Roman" pitchFamily="18" charset="0"/>
              </a:rPr>
            </a:br>
            <a:r>
              <a:rPr lang="en-US" sz="3600" smtClean="0">
                <a:latin typeface="Times New Roman" pitchFamily="18" charset="0"/>
                <a:cs typeface="Times New Roman" pitchFamily="18" charset="0"/>
              </a:rPr>
              <a:t/>
            </a:r>
            <a:br>
              <a:rPr lang="en-US" sz="3600" smtClean="0">
                <a:latin typeface="Times New Roman" pitchFamily="18" charset="0"/>
                <a:cs typeface="Times New Roman" pitchFamily="18" charset="0"/>
              </a:rPr>
            </a:br>
            <a:endParaRPr lang="en-US" sz="36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119019" y="457200"/>
            <a:ext cx="8796381"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381000" y="382168"/>
            <a:ext cx="8458200" cy="62472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270029" y="457200"/>
            <a:ext cx="8569172"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220322" y="304800"/>
            <a:ext cx="8618877" cy="61721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228600"/>
            <a:ext cx="8458200" cy="6248400"/>
          </a:xfrm>
        </p:spPr>
        <p:txBody>
          <a:bodyPr>
            <a:normAutofit/>
          </a:bodyPr>
          <a:lstStyle/>
          <a:p>
            <a:pPr lvl="1" algn="just">
              <a:lnSpc>
                <a:spcPct val="120000"/>
              </a:lnSpc>
              <a:spcBef>
                <a:spcPts val="0"/>
              </a:spcBef>
              <a:buFont typeface="Wingdings" pitchFamily="2" charset="2"/>
              <a:buChar char="v"/>
            </a:pPr>
            <a:r>
              <a:rPr lang="vi-VN" b="1" i="1" smtClean="0">
                <a:solidFill>
                  <a:srgbClr val="FF0000"/>
                </a:solidFill>
              </a:rPr>
              <a:t>Mức 1: </a:t>
            </a:r>
            <a:r>
              <a:rPr lang="vi-VN" smtClean="0"/>
              <a:t>nhận biết, nhắc lại được kiến thức, kĩ năng đã học;</a:t>
            </a:r>
          </a:p>
          <a:p>
            <a:pPr lvl="1" algn="just">
              <a:lnSpc>
                <a:spcPct val="120000"/>
              </a:lnSpc>
              <a:spcBef>
                <a:spcPts val="0"/>
              </a:spcBef>
              <a:buFont typeface="Wingdings" pitchFamily="2" charset="2"/>
              <a:buChar char="v"/>
            </a:pPr>
            <a:r>
              <a:rPr lang="vi-VN" b="1" i="1" smtClean="0">
                <a:solidFill>
                  <a:srgbClr val="FF0000"/>
                </a:solidFill>
              </a:rPr>
              <a:t>Mức 2:</a:t>
            </a:r>
            <a:r>
              <a:rPr lang="en-US" b="1" i="1" smtClean="0">
                <a:solidFill>
                  <a:srgbClr val="FF0000"/>
                </a:solidFill>
              </a:rPr>
              <a:t> </a:t>
            </a:r>
            <a:r>
              <a:rPr lang="vi-VN" smtClean="0"/>
              <a:t>hiểu kiến thức, kĩ năng đã học, trình bày, giải thích được kiến thức theo cách hiểu của cá nhân;</a:t>
            </a:r>
          </a:p>
          <a:p>
            <a:pPr lvl="1" algn="just">
              <a:lnSpc>
                <a:spcPct val="120000"/>
              </a:lnSpc>
              <a:spcBef>
                <a:spcPts val="0"/>
              </a:spcBef>
              <a:buFont typeface="Wingdings" pitchFamily="2" charset="2"/>
              <a:buChar char="v"/>
            </a:pPr>
            <a:r>
              <a:rPr lang="vi-VN" b="1" i="1" smtClean="0">
                <a:solidFill>
                  <a:srgbClr val="FF0000"/>
                </a:solidFill>
              </a:rPr>
              <a:t>Mức 3: </a:t>
            </a:r>
            <a:r>
              <a:rPr lang="vi-VN" smtClean="0"/>
              <a:t>biết vận dụng kiến thức, kĩ năng đã học để giải quyết những vấn đề quen thuộc, tương tự trong học tập, cuộc sống;</a:t>
            </a:r>
          </a:p>
          <a:p>
            <a:pPr lvl="1" algn="just">
              <a:lnSpc>
                <a:spcPct val="120000"/>
              </a:lnSpc>
              <a:spcBef>
                <a:spcPts val="0"/>
              </a:spcBef>
              <a:buFont typeface="Wingdings" pitchFamily="2" charset="2"/>
              <a:buChar char="v"/>
            </a:pPr>
            <a:r>
              <a:rPr lang="vi-VN" b="1" i="1" smtClean="0">
                <a:solidFill>
                  <a:srgbClr val="FF0000"/>
                </a:solidFill>
              </a:rPr>
              <a:t>Mức 4: </a:t>
            </a:r>
            <a:r>
              <a:rPr lang="vi-VN" smtClean="0"/>
              <a:t>vận dụng các kiến thức, kĩ năng đã học để giải quyết vấn đề mới hoặc đưa ra những phản hồi hợp lý trong học tập, cuộc sống một cách linh hoạt;</a:t>
            </a:r>
            <a:endParaRPr lang="en-US" smtClean="0"/>
          </a:p>
          <a:p>
            <a:pPr algn="just">
              <a:lnSpc>
                <a:spcPct val="120000"/>
              </a:lnSpc>
              <a:spcBef>
                <a:spcPts val="0"/>
              </a:spcBef>
            </a:pPr>
            <a:r>
              <a:rPr lang="vi-VN" smtClean="0"/>
              <a:t>Các thay đổi khác có liên quan đến môn Tin học: </a:t>
            </a:r>
            <a:r>
              <a:rPr lang="vi-VN" b="1" i="1" smtClean="0">
                <a:solidFill>
                  <a:srgbClr val="FF0000"/>
                </a:solidFill>
              </a:rPr>
              <a:t>Đánh giá</a:t>
            </a:r>
            <a:br>
              <a:rPr lang="vi-VN" b="1" i="1" smtClean="0">
                <a:solidFill>
                  <a:srgbClr val="FF0000"/>
                </a:solidFill>
              </a:rPr>
            </a:br>
            <a:r>
              <a:rPr lang="vi-VN" b="1" i="1" smtClean="0">
                <a:solidFill>
                  <a:srgbClr val="FF0000"/>
                </a:solidFill>
              </a:rPr>
              <a:t>định kì về NL, PC theo ba mức (T, Đ, CG); </a:t>
            </a:r>
            <a:r>
              <a:rPr lang="vi-VN" smtClean="0"/>
              <a:t>Khen thưởng</a:t>
            </a:r>
            <a:br>
              <a:rPr lang="vi-VN" smtClean="0"/>
            </a:br>
            <a:r>
              <a:rPr lang="vi-VN" smtClean="0"/>
              <a:t>có tiêu chí rõ ràng hơn, Hồ sơ ĐG </a:t>
            </a:r>
            <a:r>
              <a:rPr lang="vi-VN" b="1" i="1" smtClean="0">
                <a:solidFill>
                  <a:srgbClr val="FF0000"/>
                </a:solidFill>
              </a:rPr>
              <a:t>(Bảng tổng hợp KQ</a:t>
            </a:r>
            <a:br>
              <a:rPr lang="vi-VN" b="1" i="1" smtClean="0">
                <a:solidFill>
                  <a:srgbClr val="FF0000"/>
                </a:solidFill>
              </a:rPr>
            </a:br>
            <a:r>
              <a:rPr lang="vi-VN" b="1" i="1" smtClean="0">
                <a:solidFill>
                  <a:srgbClr val="FF0000"/>
                </a:solidFill>
              </a:rPr>
              <a:t>ĐGGD của lớp, Học bạ)</a:t>
            </a:r>
            <a:r>
              <a:rPr lang="vi-VN" smtClean="0"/>
              <a:t> tăng cường trách nhiệm của Hiệu</a:t>
            </a:r>
            <a:br>
              <a:rPr lang="vi-VN" smtClean="0"/>
            </a:br>
            <a:r>
              <a:rPr lang="vi-VN" smtClean="0"/>
              <a:t>trưởng và của GVCN,… )</a:t>
            </a:r>
            <a:endParaRPr lang="en-US" smtClean="0"/>
          </a:p>
          <a:p>
            <a:pPr algn="just">
              <a:lnSpc>
                <a:spcPct val="120000"/>
              </a:lnSpc>
              <a:spcBef>
                <a:spcPts val="0"/>
              </a:spcBef>
            </a:pPr>
            <a:endParaRPr lang="vi-VN" smtClean="0"/>
          </a:p>
          <a:p>
            <a:pPr algn="just">
              <a:lnSpc>
                <a:spcPct val="120000"/>
              </a:lnSpc>
              <a:spcBef>
                <a:spcPts val="0"/>
              </a:spcBef>
            </a:pP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a:off x="0" y="304800"/>
            <a:ext cx="9009137"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285900" y="457200"/>
            <a:ext cx="8629499" cy="60197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338137" y="533400"/>
            <a:ext cx="8577263"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118607" y="381000"/>
            <a:ext cx="8720593" cy="594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324693" y="304800"/>
            <a:ext cx="8438307"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304800" y="304800"/>
            <a:ext cx="8538411"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90600"/>
            <a:ext cx="8199681" cy="2308324"/>
          </a:xfrm>
          <a:prstGeom prst="rect">
            <a:avLst/>
          </a:prstGeom>
          <a:noFill/>
        </p:spPr>
        <p:txBody>
          <a:bodyPr wrap="none" lIns="91440" tIns="45720" rIns="91440" bIns="45720">
            <a:spAutoFit/>
          </a:bodyPr>
          <a:lstStyle/>
          <a:p>
            <a:pPr algn="ctr"/>
            <a:r>
              <a:rPr lang="en-US" sz="4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XIN TRÂN TRỌNG CẢM </a:t>
            </a:r>
            <a:r>
              <a:rPr lang="en-US" sz="4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ƠN</a:t>
            </a:r>
          </a:p>
          <a:p>
            <a:pPr algn="ctr"/>
            <a:r>
              <a:rPr lang="en-US" sz="4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Phạm Thị Loan</a:t>
            </a:r>
          </a:p>
          <a:p>
            <a:pPr algn="ctr"/>
            <a:r>
              <a:rPr lang="en-US" sz="4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0988754126</a:t>
            </a:r>
            <a:endParaRPr lang="en-US" sz="4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1143000"/>
          </a:xfrm>
        </p:spPr>
        <p:txBody>
          <a:bodyPr>
            <a:normAutofit fontScale="90000"/>
          </a:bodyPr>
          <a:lstStyle/>
          <a:p>
            <a:pPr algn="ctr"/>
            <a:r>
              <a:rPr lang="vi-VN" b="1" smtClean="0">
                <a:solidFill>
                  <a:srgbClr val="FF0000"/>
                </a:solidFill>
              </a:rPr>
              <a:t>Không có Sổ theo dõi chất lượng GD,</a:t>
            </a:r>
            <a:r>
              <a:rPr lang="en-US" b="1" smtClean="0">
                <a:solidFill>
                  <a:srgbClr val="FF0000"/>
                </a:solidFill>
              </a:rPr>
              <a:t> </a:t>
            </a:r>
            <a:r>
              <a:rPr lang="vi-VN" b="1" smtClean="0">
                <a:solidFill>
                  <a:srgbClr val="FF0000"/>
                </a:solidFill>
              </a:rPr>
              <a:t>GV làm thế nào?</a:t>
            </a:r>
            <a:endParaRPr lang="en-US" b="1">
              <a:solidFill>
                <a:srgbClr val="FF0000"/>
              </a:solidFill>
            </a:endParaRPr>
          </a:p>
        </p:txBody>
      </p:sp>
      <p:sp>
        <p:nvSpPr>
          <p:cNvPr id="3" name="Content Placeholder 2"/>
          <p:cNvSpPr>
            <a:spLocks noGrp="1"/>
          </p:cNvSpPr>
          <p:nvPr>
            <p:ph sz="quarter" idx="1"/>
          </p:nvPr>
        </p:nvSpPr>
        <p:spPr>
          <a:xfrm>
            <a:off x="533400" y="1447800"/>
            <a:ext cx="8305800" cy="4572000"/>
          </a:xfrm>
        </p:spPr>
        <p:txBody>
          <a:bodyPr>
            <a:noAutofit/>
          </a:bodyPr>
          <a:lstStyle/>
          <a:p>
            <a:pPr algn="just"/>
            <a:r>
              <a:rPr lang="vi-VN" sz="2800" smtClean="0"/>
              <a:t>Mục đích là giảm tính hành chính, đi vào thực chất là giúp</a:t>
            </a:r>
            <a:r>
              <a:rPr lang="en-US" sz="2800" smtClean="0"/>
              <a:t> </a:t>
            </a:r>
            <a:r>
              <a:rPr lang="vi-VN" sz="2800" smtClean="0"/>
              <a:t>đỡ HS tiến bộ</a:t>
            </a:r>
            <a:endParaRPr lang="en-US" sz="2800" smtClean="0"/>
          </a:p>
          <a:p>
            <a:pPr algn="just"/>
            <a:r>
              <a:rPr lang="vi-VN" sz="2800" smtClean="0"/>
              <a:t>GV phải có minh chứng khi được yêu cầu trả lời câu hỏi</a:t>
            </a:r>
            <a:r>
              <a:rPr lang="en-US" sz="2800" smtClean="0"/>
              <a:t> </a:t>
            </a:r>
            <a:r>
              <a:rPr lang="vi-VN" sz="2800" smtClean="0"/>
              <a:t>tại sao lại xếp HS vào một mức nào đó</a:t>
            </a:r>
            <a:endParaRPr lang="en-US" sz="2800" smtClean="0"/>
          </a:p>
          <a:p>
            <a:pPr algn="just"/>
            <a:r>
              <a:rPr lang="vi-VN" sz="2800" smtClean="0"/>
              <a:t>Minh chứng có thể là sản phẩm học tập của HS, của</a:t>
            </a:r>
            <a:br>
              <a:rPr lang="vi-VN" sz="2800" smtClean="0"/>
            </a:br>
            <a:r>
              <a:rPr lang="vi-VN" sz="2800" smtClean="0"/>
              <a:t>nhóm, ghi chép của cá nhân GV,…</a:t>
            </a:r>
            <a:endParaRPr lang="en-US" sz="2800" smtClean="0"/>
          </a:p>
          <a:p>
            <a:pPr marL="0" indent="0" algn="just"/>
            <a:r>
              <a:rPr lang="vi-VN" sz="2800" smtClean="0"/>
              <a:t>Việc ĐGTX vẫn tiến hành như trước đây: quan sát, trao</a:t>
            </a:r>
            <a:r>
              <a:rPr lang="en-US" sz="2800" smtClean="0"/>
              <a:t> </a:t>
            </a:r>
            <a:r>
              <a:rPr lang="vi-VN" sz="2800" smtClean="0"/>
              <a:t>đổi, hỗ trợ bằng lời nói, ghi chép lên sản phẩm học tập</a:t>
            </a:r>
            <a:r>
              <a:rPr lang="en-US" sz="2800" smtClean="0"/>
              <a:t> </a:t>
            </a:r>
            <a:r>
              <a:rPr lang="vi-VN" sz="2800" smtClean="0"/>
              <a:t>của</a:t>
            </a:r>
            <a:r>
              <a:rPr lang="en-US" sz="2800" smtClean="0"/>
              <a:t> </a:t>
            </a:r>
            <a:r>
              <a:rPr lang="vi-VN" sz="2800" smtClean="0"/>
              <a:t>HS,…</a:t>
            </a:r>
            <a:endParaRPr lang="en-US" sz="2800" smtClean="0"/>
          </a:p>
          <a:p>
            <a:pPr marL="0" indent="0" algn="just"/>
            <a:endParaRPr lang="en-US" sz="28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smtClean="0">
                <a:solidFill>
                  <a:srgbClr val="FF0000"/>
                </a:solidFill>
              </a:rPr>
              <a:t>Đánh giá học tập của học sinh:</a:t>
            </a:r>
            <a:br>
              <a:rPr lang="en-US" b="1" smtClean="0">
                <a:solidFill>
                  <a:srgbClr val="FF0000"/>
                </a:solidFill>
              </a:rPr>
            </a:br>
            <a:r>
              <a:rPr lang="en-US" b="1" smtClean="0">
                <a:solidFill>
                  <a:srgbClr val="FF0000"/>
                </a:solidFill>
              </a:rPr>
              <a:t>Tại sao từ 2 mức thành 3 mức?</a:t>
            </a:r>
            <a:endParaRPr lang="en-US" b="1">
              <a:solidFill>
                <a:srgbClr val="FF0000"/>
              </a:solidFill>
            </a:endParaRPr>
          </a:p>
        </p:txBody>
      </p:sp>
      <p:sp>
        <p:nvSpPr>
          <p:cNvPr id="3" name="Content Placeholder 2"/>
          <p:cNvSpPr>
            <a:spLocks noGrp="1"/>
          </p:cNvSpPr>
          <p:nvPr>
            <p:ph sz="quarter" idx="1"/>
          </p:nvPr>
        </p:nvSpPr>
        <p:spPr>
          <a:xfrm>
            <a:off x="228600" y="1371600"/>
            <a:ext cx="8610600" cy="5105400"/>
          </a:xfrm>
        </p:spPr>
        <p:txBody>
          <a:bodyPr>
            <a:noAutofit/>
          </a:bodyPr>
          <a:lstStyle/>
          <a:p>
            <a:pPr indent="0" algn="just">
              <a:spcBef>
                <a:spcPts val="0"/>
              </a:spcBef>
            </a:pPr>
            <a:r>
              <a:rPr lang="vi-VN" sz="2400" b="1" smtClean="0">
                <a:solidFill>
                  <a:srgbClr val="FF0000"/>
                </a:solidFill>
              </a:rPr>
              <a:t>TT30, 2 mức: </a:t>
            </a:r>
            <a:r>
              <a:rPr lang="vi-VN" sz="2400" b="1" i="1" smtClean="0">
                <a:solidFill>
                  <a:srgbClr val="FF0000"/>
                </a:solidFill>
              </a:rPr>
              <a:t>HT </a:t>
            </a:r>
            <a:r>
              <a:rPr lang="vi-VN" sz="2400" b="1" smtClean="0">
                <a:solidFill>
                  <a:srgbClr val="FF0000"/>
                </a:solidFill>
              </a:rPr>
              <a:t>hoặc </a:t>
            </a:r>
            <a:r>
              <a:rPr lang="vi-VN" sz="2400" b="1" i="1" smtClean="0">
                <a:solidFill>
                  <a:srgbClr val="FF0000"/>
                </a:solidFill>
              </a:rPr>
              <a:t>CHT</a:t>
            </a:r>
            <a:endParaRPr lang="en-US" sz="2400" b="1" i="1" smtClean="0">
              <a:solidFill>
                <a:srgbClr val="FF0000"/>
              </a:solidFill>
            </a:endParaRPr>
          </a:p>
          <a:p>
            <a:pPr indent="0" algn="just">
              <a:spcBef>
                <a:spcPts val="0"/>
              </a:spcBef>
              <a:buFontTx/>
              <a:buChar char="-"/>
            </a:pPr>
            <a:r>
              <a:rPr lang="vi-VN" sz="2400" smtClean="0"/>
              <a:t>Chưa động viên được những HS hoàn thành nhiệm vụ</a:t>
            </a:r>
            <a:br>
              <a:rPr lang="vi-VN" sz="2400" smtClean="0"/>
            </a:br>
            <a:r>
              <a:rPr lang="vi-VN" sz="2400" smtClean="0"/>
              <a:t>học tập, HĐGD ở mức độ tốt, mức cao hơn so với yêu</a:t>
            </a:r>
            <a:br>
              <a:rPr lang="vi-VN" sz="2400" smtClean="0"/>
            </a:br>
            <a:r>
              <a:rPr lang="vi-VN" sz="2400" smtClean="0"/>
              <a:t>cầu chuẩn kiến thức, kĩ năng.</a:t>
            </a:r>
            <a:endParaRPr lang="en-US" sz="2400" smtClean="0"/>
          </a:p>
          <a:p>
            <a:pPr indent="0" algn="just">
              <a:spcBef>
                <a:spcPts val="0"/>
              </a:spcBef>
              <a:buFontTx/>
              <a:buChar char="-"/>
            </a:pPr>
            <a:r>
              <a:rPr lang="vi-VN" sz="2400" smtClean="0"/>
              <a:t>Tâm lí cha mẹ HS băn khoăn con mình đã hoàn thành</a:t>
            </a:r>
            <a:br>
              <a:rPr lang="vi-VN" sz="2400" smtClean="0"/>
            </a:br>
            <a:r>
              <a:rPr lang="vi-VN" sz="2400" smtClean="0"/>
              <a:t>nhưng muốn biết hoàn thành ở mức nào.</a:t>
            </a:r>
            <a:endParaRPr lang="en-US" sz="2400" smtClean="0"/>
          </a:p>
          <a:p>
            <a:pPr indent="0" algn="just">
              <a:spcBef>
                <a:spcPts val="0"/>
              </a:spcBef>
            </a:pPr>
            <a:r>
              <a:rPr lang="vi-VN" sz="2400" b="1" smtClean="0">
                <a:solidFill>
                  <a:srgbClr val="FF0000"/>
                </a:solidFill>
              </a:rPr>
              <a:t>TT 22, 3 mức </a:t>
            </a:r>
            <a:r>
              <a:rPr lang="vi-VN" sz="2400" b="1" i="1" smtClean="0">
                <a:solidFill>
                  <a:srgbClr val="FF0000"/>
                </a:solidFill>
              </a:rPr>
              <a:t>HTT, HT, CHT</a:t>
            </a:r>
            <a:endParaRPr lang="en-US" sz="2400" b="1" i="1" smtClean="0">
              <a:solidFill>
                <a:srgbClr val="FF0000"/>
              </a:solidFill>
            </a:endParaRPr>
          </a:p>
          <a:p>
            <a:pPr indent="0" algn="just">
              <a:spcBef>
                <a:spcPts val="0"/>
              </a:spcBef>
              <a:buFontTx/>
              <a:buChar char="-"/>
            </a:pPr>
            <a:r>
              <a:rPr lang="vi-VN" sz="2400" smtClean="0"/>
              <a:t>Xác định rõ mức độ hoàn thành nhiệm vụ học tập của</a:t>
            </a:r>
            <a:br>
              <a:rPr lang="vi-VN" sz="2400" smtClean="0"/>
            </a:br>
            <a:r>
              <a:rPr lang="vi-VN" sz="2400" smtClean="0"/>
              <a:t>HS so với chuẩn KTKN để động viên HS phấn đấu</a:t>
            </a:r>
            <a:br>
              <a:rPr lang="vi-VN" sz="2400" smtClean="0"/>
            </a:br>
            <a:r>
              <a:rPr lang="vi-VN" sz="2400" smtClean="0"/>
              <a:t>trong học tập, để cả GV và HS cùng điều chỉnh hoạt</a:t>
            </a:r>
            <a:br>
              <a:rPr lang="vi-VN" sz="2400" smtClean="0"/>
            </a:br>
            <a:r>
              <a:rPr lang="vi-VN" sz="2400" smtClean="0"/>
              <a:t>động, phương pháp dạy và học.</a:t>
            </a:r>
            <a:endParaRPr lang="en-US" sz="2400" smtClean="0"/>
          </a:p>
          <a:p>
            <a:pPr indent="0" algn="just">
              <a:spcBef>
                <a:spcPts val="0"/>
              </a:spcBef>
              <a:buFontTx/>
              <a:buChar char="-"/>
            </a:pPr>
            <a:r>
              <a:rPr lang="vi-VN" sz="2400" smtClean="0"/>
              <a:t>Giúp cha mẹ HS nắm bắt rõ hơn mức độ đạt được của</a:t>
            </a:r>
            <a:br>
              <a:rPr lang="vi-VN" sz="2400" smtClean="0"/>
            </a:br>
            <a:r>
              <a:rPr lang="vi-VN" sz="2400" smtClean="0"/>
              <a:t>con mình và có biện pháp giúp đỡ để các con tiếp tục</a:t>
            </a:r>
            <a:br>
              <a:rPr lang="vi-VN" sz="2400" smtClean="0"/>
            </a:br>
            <a:r>
              <a:rPr lang="vi-VN" sz="2400" smtClean="0"/>
              <a:t>vươn lên.</a:t>
            </a:r>
            <a:endParaRPr lang="en-US" sz="2400" smtClean="0"/>
          </a:p>
          <a:p>
            <a:pPr indent="0" algn="just">
              <a:spcBef>
                <a:spcPts val="0"/>
              </a:spcBef>
              <a:buFontTx/>
              <a:buChar char="-"/>
            </a:pPr>
            <a:r>
              <a:rPr lang="vi-VN" sz="2400" smtClean="0"/>
              <a:t/>
            </a:r>
            <a:br>
              <a:rPr lang="vi-VN" sz="2400" smtClean="0"/>
            </a:br>
            <a:endParaRPr lang="en-US" sz="2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772400" cy="1401762"/>
          </a:xfrm>
        </p:spPr>
        <p:txBody>
          <a:bodyPr>
            <a:noAutofit/>
          </a:bodyPr>
          <a:lstStyle/>
          <a:p>
            <a:pPr algn="ctr"/>
            <a:r>
              <a:rPr lang="vi-VN" sz="4400" b="1" smtClean="0">
                <a:solidFill>
                  <a:srgbClr val="FF0000"/>
                </a:solidFill>
              </a:rPr>
              <a:t>Làm thế nào để đánh giá thành 3 mức?</a:t>
            </a:r>
            <a:endParaRPr lang="en-US" sz="4400" b="1">
              <a:solidFill>
                <a:srgbClr val="FF0000"/>
              </a:solidFill>
            </a:endParaRPr>
          </a:p>
        </p:txBody>
      </p:sp>
      <p:sp>
        <p:nvSpPr>
          <p:cNvPr id="3" name="Content Placeholder 2"/>
          <p:cNvSpPr>
            <a:spLocks noGrp="1"/>
          </p:cNvSpPr>
          <p:nvPr>
            <p:ph sz="quarter" idx="1"/>
          </p:nvPr>
        </p:nvSpPr>
        <p:spPr>
          <a:xfrm>
            <a:off x="381000" y="1905000"/>
            <a:ext cx="8534400" cy="4572000"/>
          </a:xfrm>
        </p:spPr>
        <p:txBody>
          <a:bodyPr>
            <a:normAutofit/>
          </a:bodyPr>
          <a:lstStyle/>
          <a:p>
            <a:pPr algn="just"/>
            <a:r>
              <a:rPr lang="vi-VN" smtClean="0"/>
              <a:t>Căn cứ pháp lí (quy định trong TT22): căn cứ vào quá</a:t>
            </a:r>
            <a:br>
              <a:rPr lang="vi-VN" smtClean="0"/>
            </a:br>
            <a:r>
              <a:rPr lang="vi-VN" smtClean="0"/>
              <a:t>trình ĐGTX+ Chuẩn KT, KN (ban hành theo Quyết định</a:t>
            </a:r>
            <a:br>
              <a:rPr lang="vi-VN" smtClean="0"/>
            </a:br>
            <a:r>
              <a:rPr lang="vi-VN" smtClean="0"/>
              <a:t>16/2006/QĐ-Bộ GD&amp;ĐT ngày 05 tháng 5 năm 2006)</a:t>
            </a:r>
            <a:endParaRPr lang="en-US" smtClean="0"/>
          </a:p>
          <a:p>
            <a:pPr algn="just"/>
            <a:r>
              <a:rPr lang="vi-VN" smtClean="0"/>
              <a:t>Quá trình ĐGTX môn Tin học: qua sản phẩm học tập, kết</a:t>
            </a:r>
            <a:br>
              <a:rPr lang="vi-VN" smtClean="0"/>
            </a:br>
            <a:r>
              <a:rPr lang="vi-VN" smtClean="0"/>
              <a:t>quả thực hành của HS, qua ghi chép cá nhân của GV</a:t>
            </a:r>
            <a:endParaRPr lang="en-US" smtClean="0"/>
          </a:p>
          <a:p>
            <a:pPr algn="just"/>
            <a:r>
              <a:rPr lang="vi-VN" smtClean="0"/>
              <a:t>Chuẩn KT, KN là </a:t>
            </a:r>
            <a:r>
              <a:rPr lang="vi-VN" i="1" smtClean="0"/>
              <a:t>yêu cầu cơ bản, tối thiểu về KT, KN</a:t>
            </a:r>
            <a:r>
              <a:rPr lang="vi-VN" smtClean="0"/>
              <a:t/>
            </a:r>
            <a:br>
              <a:rPr lang="vi-VN" smtClean="0"/>
            </a:br>
            <a:r>
              <a:rPr lang="vi-VN" i="1" smtClean="0"/>
              <a:t>của môn học (Tin học)</a:t>
            </a:r>
            <a:endParaRPr lang="en-US" i="1" smtClean="0"/>
          </a:p>
          <a:p>
            <a:pPr algn="just"/>
            <a:r>
              <a:rPr lang="vi-VN" smtClean="0"/>
              <a:t>Quy định các chủ đề, mức độ đạt được và ghi chú </a:t>
            </a:r>
            <a:r>
              <a:rPr lang="vi-VN" i="1" smtClean="0"/>
              <a:t>cho cả</a:t>
            </a:r>
            <a:r>
              <a:rPr lang="en-US" i="1" smtClean="0"/>
              <a:t> </a:t>
            </a:r>
            <a:r>
              <a:rPr lang="vi-VN" i="1" smtClean="0"/>
              <a:t>năm học</a:t>
            </a:r>
            <a:endParaRPr lang="en-US" i="1"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04800" y="310662"/>
            <a:ext cx="8610600" cy="62923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159</TotalTime>
  <Words>729</Words>
  <Application>Microsoft Office PowerPoint</Application>
  <PresentationFormat>On-screen Show (4:3)</PresentationFormat>
  <Paragraphs>68</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Equity</vt:lpstr>
      <vt:lpstr>ĐÁNH GIÁ HỌC SINH TIỂU HỌC</vt:lpstr>
      <vt:lpstr>NỘI DUNG</vt:lpstr>
      <vt:lpstr>Slide 3</vt:lpstr>
      <vt:lpstr>TT22: những điểm sửa đổi, bổ sung TT30 liên quan đến môn Tin học</vt:lpstr>
      <vt:lpstr>Slide 5</vt:lpstr>
      <vt:lpstr>Không có Sổ theo dõi chất lượng GD, GV làm thế nào?</vt:lpstr>
      <vt:lpstr>Đánh giá học tập của học sinh: Tại sao từ 2 mức thành 3 mức?</vt:lpstr>
      <vt:lpstr>Làm thế nào để đánh giá thành 3 mức?</vt:lpstr>
      <vt:lpstr>Slide 9</vt:lpstr>
      <vt:lpstr>Slide 10</vt:lpstr>
      <vt:lpstr>Slide 11</vt:lpstr>
      <vt:lpstr>BẢNG THAM CHIẾU</vt:lpstr>
      <vt:lpstr>Một số kĩ thuật đánh giá thường xuyên môn Tin học</vt:lpstr>
      <vt:lpstr>1. Các kĩ thuật đánh giá mức độ nhận thức</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Ví dụ:</vt:lpstr>
      <vt:lpstr>Slide 30</vt:lpstr>
      <vt:lpstr>Slide 31</vt:lpstr>
      <vt:lpstr>Slide 32</vt:lpstr>
      <vt:lpstr>Slide 33</vt:lpstr>
      <vt:lpstr>2. Các kĩ thuật đánh giá năng lực vận dụng</vt:lpstr>
      <vt:lpstr>Slide 35</vt:lpstr>
      <vt:lpstr>Ví dụ</vt:lpstr>
      <vt:lpstr>Slide 37</vt:lpstr>
      <vt:lpstr>Slide 38</vt:lpstr>
      <vt:lpstr>Slide 39</vt:lpstr>
      <vt:lpstr>Slide 40</vt:lpstr>
      <vt:lpstr>Slide 41</vt:lpstr>
      <vt:lpstr>Ví dụ</vt:lpstr>
      <vt:lpstr>Slide 43</vt:lpstr>
      <vt:lpstr>Slide 44</vt:lpstr>
      <vt:lpstr>3. Các kĩ thuật tự đánh giá và phản hồi</vt:lpstr>
      <vt:lpstr>Slide 46</vt:lpstr>
      <vt:lpstr>Slide 47</vt:lpstr>
      <vt:lpstr>Slide 48</vt:lpstr>
      <vt:lpstr>Slide 49</vt:lpstr>
      <vt:lpstr>Slide 50</vt:lpstr>
      <vt:lpstr>Slide 51</vt:lpstr>
      <vt:lpstr>Slide 52</vt:lpstr>
      <vt:lpstr>Slide 53</vt:lpstr>
      <vt:lpstr>Slide 54</vt:lpstr>
      <vt:lpstr>Slide 55</vt:lpstr>
      <vt:lpstr>Slide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ĐÁNH GIÁ HỌC SINH TIỂU HỌC</dc:title>
  <dc:creator>CPN</dc:creator>
  <cp:lastModifiedBy>CPN</cp:lastModifiedBy>
  <cp:revision>26</cp:revision>
  <dcterms:created xsi:type="dcterms:W3CDTF">2016-11-04T02:02:08Z</dcterms:created>
  <dcterms:modified xsi:type="dcterms:W3CDTF">2016-11-12T08:56:14Z</dcterms:modified>
</cp:coreProperties>
</file>